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6" r:id="rId11"/>
    <p:sldId id="267" r:id="rId12"/>
    <p:sldId id="269" r:id="rId13"/>
    <p:sldId id="270" r:id="rId14"/>
    <p:sldId id="265" r:id="rId15"/>
    <p:sldId id="272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2244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wacYiATS-E" TargetMode="External"/><Relationship Id="rId2" Type="http://schemas.openxmlformats.org/officeDocument/2006/relationships/hyperlink" Target="https://www.youtube.com/watch?v=p_xyy_YN-Q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F-HAsTr2LO4" TargetMode="External"/><Relationship Id="rId4" Type="http://schemas.openxmlformats.org/officeDocument/2006/relationships/hyperlink" Target="https://www.youtube.com/watch?v=OVy58X0C3Jk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Drama Therapy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2490" y="5186819"/>
            <a:ext cx="1784215" cy="472013"/>
          </a:xfrm>
        </p:spPr>
        <p:txBody>
          <a:bodyPr>
            <a:noAutofit/>
          </a:bodyPr>
          <a:lstStyle/>
          <a:p>
            <a:r>
              <a:rPr lang="en-US" sz="1600" dirty="0" smtClean="0">
                <a:solidFill>
                  <a:srgbClr val="595959"/>
                </a:solidFill>
              </a:rPr>
              <a:t>By: Alina Holley</a:t>
            </a:r>
            <a:endParaRPr lang="en-US" sz="1600" dirty="0">
              <a:solidFill>
                <a:srgbClr val="595959"/>
              </a:solidFill>
            </a:endParaRPr>
          </a:p>
        </p:txBody>
      </p:sp>
      <p:pic>
        <p:nvPicPr>
          <p:cNvPr id="4" name="Picture 3" descr="black and whi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003" y="330231"/>
            <a:ext cx="4110132" cy="39728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safe place.jpg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67" y="5064611"/>
            <a:ext cx="6098609" cy="1517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492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fad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77906"/>
            <a:ext cx="7808820" cy="4383741"/>
          </a:xfrm>
        </p:spPr>
        <p:txBody>
          <a:bodyPr>
            <a:normAutofit/>
          </a:bodyPr>
          <a:lstStyle/>
          <a:p>
            <a:r>
              <a:rPr lang="en-US" dirty="0" smtClean="0"/>
              <a:t>For </a:t>
            </a:r>
            <a:r>
              <a:rPr lang="en-US" dirty="0"/>
              <a:t>persons with </a:t>
            </a:r>
            <a:r>
              <a:rPr lang="en-US" dirty="0" smtClean="0"/>
              <a:t>dementia, the therapist </a:t>
            </a:r>
            <a:r>
              <a:rPr lang="en-US" dirty="0"/>
              <a:t>may </a:t>
            </a:r>
            <a:r>
              <a:rPr lang="en-US" dirty="0" smtClean="0"/>
              <a:t>use</a:t>
            </a:r>
          </a:p>
          <a:p>
            <a:pPr lvl="1"/>
            <a:r>
              <a:rPr lang="en-US" dirty="0" smtClean="0"/>
              <a:t> dolls</a:t>
            </a:r>
          </a:p>
          <a:p>
            <a:pPr lvl="1"/>
            <a:r>
              <a:rPr lang="en-US" dirty="0" smtClean="0"/>
              <a:t> puppets</a:t>
            </a:r>
          </a:p>
          <a:p>
            <a:pPr lvl="1"/>
            <a:r>
              <a:rPr lang="en-US" dirty="0" smtClean="0"/>
              <a:t> hats</a:t>
            </a:r>
          </a:p>
          <a:p>
            <a:pPr lvl="1"/>
            <a:r>
              <a:rPr lang="en-US" dirty="0" smtClean="0"/>
              <a:t> scarves</a:t>
            </a:r>
          </a:p>
          <a:p>
            <a:pPr lvl="1"/>
            <a:r>
              <a:rPr lang="en-US" dirty="0" smtClean="0"/>
              <a:t> photos</a:t>
            </a:r>
          </a:p>
          <a:p>
            <a:pPr lvl="1"/>
            <a:r>
              <a:rPr lang="en-US" dirty="0" smtClean="0"/>
              <a:t>copies </a:t>
            </a:r>
            <a:r>
              <a:rPr lang="en-US" dirty="0"/>
              <a:t>of </a:t>
            </a:r>
            <a:r>
              <a:rPr lang="en-US" dirty="0" smtClean="0"/>
              <a:t>artwork</a:t>
            </a:r>
          </a:p>
          <a:p>
            <a:pPr lvl="1"/>
            <a:r>
              <a:rPr lang="en-US" dirty="0" smtClean="0"/>
              <a:t>or sensory </a:t>
            </a:r>
            <a:r>
              <a:rPr lang="en-US" dirty="0"/>
              <a:t>devices </a:t>
            </a:r>
            <a:r>
              <a:rPr lang="en-US" dirty="0" smtClean="0"/>
              <a:t>to evoke memories or encourage residents to use their imagination to create and enact stories.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65060" y="3630706"/>
            <a:ext cx="395941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1" indent="0" algn="ctr">
              <a:buNone/>
            </a:pPr>
            <a:r>
              <a:rPr lang="en-US" sz="2000" dirty="0">
                <a:solidFill>
                  <a:srgbClr val="595959"/>
                </a:solidFill>
              </a:rPr>
              <a:t>Through use of </a:t>
            </a:r>
            <a:r>
              <a:rPr lang="en-US" sz="2000" i="1" dirty="0">
                <a:solidFill>
                  <a:srgbClr val="595959"/>
                </a:solidFill>
              </a:rPr>
              <a:t>sound </a:t>
            </a:r>
            <a:r>
              <a:rPr lang="en-US" sz="2000" dirty="0">
                <a:solidFill>
                  <a:srgbClr val="595959"/>
                </a:solidFill>
              </a:rPr>
              <a:t>and </a:t>
            </a:r>
            <a:r>
              <a:rPr lang="en-US" sz="2000" i="1" dirty="0">
                <a:solidFill>
                  <a:srgbClr val="595959"/>
                </a:solidFill>
              </a:rPr>
              <a:t>movement</a:t>
            </a:r>
            <a:r>
              <a:rPr lang="en-US" sz="2000" dirty="0">
                <a:solidFill>
                  <a:srgbClr val="595959"/>
                </a:solidFill>
              </a:rPr>
              <a:t>, drama therapy can provide a means of communication and connection for persons who have lost capacity for speech or clear verbal </a:t>
            </a:r>
            <a:r>
              <a:rPr lang="en-US" sz="2000" dirty="0" smtClean="0">
                <a:solidFill>
                  <a:srgbClr val="595959"/>
                </a:solidFill>
              </a:rPr>
              <a:t>communication </a:t>
            </a:r>
            <a:endParaRPr lang="en-US" sz="2000" dirty="0">
              <a:solidFill>
                <a:srgbClr val="595959"/>
              </a:solidFill>
            </a:endParaRPr>
          </a:p>
        </p:txBody>
      </p:sp>
      <p:pic>
        <p:nvPicPr>
          <p:cNvPr id="5" name="Picture 4" descr="elderly 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000" y="612587"/>
            <a:ext cx="2134714" cy="22023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elderly 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" y="3630706"/>
            <a:ext cx="2997200" cy="1714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 descr="elderly 4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300" y="4354606"/>
            <a:ext cx="2273300" cy="2362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7048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Drama Therapist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93906"/>
            <a:ext cx="7556313" cy="4906681"/>
          </a:xfrm>
        </p:spPr>
        <p:txBody>
          <a:bodyPr>
            <a:normAutofit/>
          </a:bodyPr>
          <a:lstStyle/>
          <a:p>
            <a:r>
              <a:rPr lang="en-US" dirty="0"/>
              <a:t>A Registered Drama Therapist (RDT) is a Master’s level credential requiring coursework </a:t>
            </a:r>
            <a:r>
              <a:rPr lang="en-US" dirty="0" smtClean="0"/>
              <a:t>in</a:t>
            </a:r>
          </a:p>
          <a:p>
            <a:pPr lvl="1"/>
            <a:r>
              <a:rPr lang="en-US" sz="2000" dirty="0" smtClean="0"/>
              <a:t> </a:t>
            </a:r>
            <a:r>
              <a:rPr lang="en-US" sz="2000" dirty="0"/>
              <a:t>psychology </a:t>
            </a:r>
            <a:endParaRPr lang="en-US" sz="2000" dirty="0" smtClean="0"/>
          </a:p>
          <a:p>
            <a:pPr lvl="1"/>
            <a:r>
              <a:rPr lang="en-US" sz="2000" dirty="0" smtClean="0"/>
              <a:t> drama therapy</a:t>
            </a:r>
          </a:p>
          <a:p>
            <a:pPr lvl="1"/>
            <a:r>
              <a:rPr lang="en-US" sz="2000" dirty="0" smtClean="0"/>
              <a:t> </a:t>
            </a:r>
            <a:r>
              <a:rPr lang="en-US" sz="2000" dirty="0"/>
              <a:t>experience in </a:t>
            </a:r>
            <a:r>
              <a:rPr lang="en-US" sz="2000" dirty="0" smtClean="0"/>
              <a:t>theater</a:t>
            </a:r>
            <a:endParaRPr lang="en-US" sz="2000" dirty="0"/>
          </a:p>
          <a:p>
            <a:pPr lvl="1"/>
            <a:r>
              <a:rPr lang="en-US" sz="2000" dirty="0" smtClean="0"/>
              <a:t>supervised internship</a:t>
            </a:r>
          </a:p>
          <a:p>
            <a:pPr lvl="1"/>
            <a:r>
              <a:rPr lang="en-US" sz="2000" dirty="0" smtClean="0"/>
              <a:t> work experience</a:t>
            </a:r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marL="228600" lvl="1" indent="0" algn="ctr">
              <a:buNone/>
            </a:pPr>
            <a:r>
              <a:rPr lang="en-US" sz="2000" dirty="0" smtClean="0"/>
              <a:t>RDTs </a:t>
            </a:r>
            <a:r>
              <a:rPr lang="en-US" sz="2000" dirty="0"/>
              <a:t>are board certified in the practice of drama therapy and follow the </a:t>
            </a:r>
            <a:r>
              <a:rPr lang="en-US" sz="2000" dirty="0" smtClean="0"/>
              <a:t>NADTA (North American Drama Therapy Association) </a:t>
            </a:r>
            <a:r>
              <a:rPr lang="en-US" sz="2000" dirty="0"/>
              <a:t>Code of Ethics. </a:t>
            </a:r>
          </a:p>
          <a:p>
            <a:endParaRPr lang="en-US" dirty="0"/>
          </a:p>
        </p:txBody>
      </p:sp>
      <p:pic>
        <p:nvPicPr>
          <p:cNvPr id="5" name="Picture 4" descr="therapist 3.png"/>
          <p:cNvPicPr>
            <a:picLocks noChangeAspect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98" t="4994" r="15791"/>
          <a:stretch/>
        </p:blipFill>
        <p:spPr>
          <a:xfrm>
            <a:off x="5184482" y="2034968"/>
            <a:ext cx="1852706" cy="2475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429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ecome therapist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2" t="3827" r="4954" b="38994"/>
          <a:stretch/>
        </p:blipFill>
        <p:spPr>
          <a:xfrm>
            <a:off x="2674472" y="55281"/>
            <a:ext cx="3854823" cy="322354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48592" y="3559750"/>
            <a:ext cx="8571411" cy="2667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fontAlgn="base">
              <a:lnSpc>
                <a:spcPct val="120000"/>
              </a:lnSpc>
              <a:buFont typeface="Arial"/>
              <a:buChar char="•"/>
            </a:pPr>
            <a:r>
              <a:rPr lang="en-US" sz="2000" dirty="0" smtClean="0">
                <a:solidFill>
                  <a:srgbClr val="595959"/>
                </a:solidFill>
              </a:rPr>
              <a:t>Master's </a:t>
            </a:r>
            <a:r>
              <a:rPr lang="en-US" sz="2000" dirty="0">
                <a:solidFill>
                  <a:srgbClr val="595959"/>
                </a:solidFill>
              </a:rPr>
              <a:t>or Doctoral degree in Drama Therapy from a program accredited by the National Association for Drama </a:t>
            </a:r>
            <a:r>
              <a:rPr lang="en-US" sz="2000" dirty="0" smtClean="0">
                <a:solidFill>
                  <a:srgbClr val="595959"/>
                </a:solidFill>
              </a:rPr>
              <a:t>Therapy </a:t>
            </a:r>
          </a:p>
          <a:p>
            <a:pPr algn="ctr" fontAlgn="base">
              <a:lnSpc>
                <a:spcPct val="120000"/>
              </a:lnSpc>
            </a:pPr>
            <a:r>
              <a:rPr lang="en-US" sz="2000" b="1" dirty="0" smtClean="0">
                <a:solidFill>
                  <a:srgbClr val="595959"/>
                </a:solidFill>
              </a:rPr>
              <a:t> OR</a:t>
            </a:r>
          </a:p>
          <a:p>
            <a:pPr marL="342900" indent="-342900" algn="ctr" fontAlgn="base">
              <a:lnSpc>
                <a:spcPct val="120000"/>
              </a:lnSpc>
              <a:buFont typeface="Arial"/>
              <a:buChar char="•"/>
            </a:pPr>
            <a:r>
              <a:rPr lang="en-US" sz="2000" b="1" dirty="0">
                <a:solidFill>
                  <a:srgbClr val="595959"/>
                </a:solidFill>
              </a:rPr>
              <a:t> </a:t>
            </a:r>
            <a:r>
              <a:rPr lang="en-US" sz="2000" dirty="0" smtClean="0">
                <a:solidFill>
                  <a:srgbClr val="595959"/>
                </a:solidFill>
              </a:rPr>
              <a:t>A </a:t>
            </a:r>
            <a:r>
              <a:rPr lang="en-US" sz="2000" dirty="0">
                <a:solidFill>
                  <a:srgbClr val="595959"/>
                </a:solidFill>
              </a:rPr>
              <a:t>Master's or Doctoral degree in theater or a mental health profession with additional in-depth training in drama therapy </a:t>
            </a:r>
            <a:r>
              <a:rPr lang="en-US" sz="2000" dirty="0" smtClean="0">
                <a:solidFill>
                  <a:srgbClr val="595959"/>
                </a:solidFill>
              </a:rPr>
              <a:t>via </a:t>
            </a:r>
            <a:r>
              <a:rPr lang="en-US" sz="2000" dirty="0">
                <a:solidFill>
                  <a:srgbClr val="595959"/>
                </a:solidFill>
              </a:rPr>
              <a:t>NADTA's alternative training program</a:t>
            </a:r>
            <a:r>
              <a:rPr lang="en-US" sz="2000" dirty="0" smtClean="0">
                <a:solidFill>
                  <a:srgbClr val="595959"/>
                </a:solidFill>
              </a:rPr>
              <a:t>.</a:t>
            </a:r>
          </a:p>
          <a:p>
            <a:pPr algn="ctr" fontAlgn="base">
              <a:lnSpc>
                <a:spcPct val="120000"/>
              </a:lnSpc>
            </a:pPr>
            <a:endParaRPr lang="en-US" sz="2000" dirty="0">
              <a:solidFill>
                <a:srgbClr val="59595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2539" y="157615"/>
            <a:ext cx="21419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Educational </a:t>
            </a: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Requirements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606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142" y="-35857"/>
            <a:ext cx="8645525" cy="503684"/>
          </a:xfrm>
        </p:spPr>
        <p:txBody>
          <a:bodyPr/>
          <a:lstStyle/>
          <a:p>
            <a:r>
              <a:rPr lang="en-US" sz="2000" dirty="0" smtClean="0"/>
              <a:t>Accredited Schools &amp; Alternative </a:t>
            </a:r>
            <a:r>
              <a:rPr lang="en-US" sz="2000" dirty="0"/>
              <a:t>T</a:t>
            </a:r>
            <a:r>
              <a:rPr lang="en-US" sz="2000" dirty="0" smtClean="0"/>
              <a:t>raining Programs in the United States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471317"/>
            <a:ext cx="7556313" cy="3042355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600" b="1" dirty="0"/>
              <a:t>California institute of Integral Studies (CIIS</a:t>
            </a:r>
            <a:r>
              <a:rPr lang="en-US" sz="1600" b="1" dirty="0" smtClean="0"/>
              <a:t>):  San Francisco</a:t>
            </a:r>
            <a:endParaRPr lang="en-US" sz="1600" dirty="0"/>
          </a:p>
          <a:p>
            <a:pPr lvl="1" algn="ctr">
              <a:lnSpc>
                <a:spcPct val="80000"/>
              </a:lnSpc>
            </a:pPr>
            <a:r>
              <a:rPr lang="en-US" sz="1400" i="1" dirty="0"/>
              <a:t>Accredited </a:t>
            </a:r>
            <a:r>
              <a:rPr lang="en-US" sz="1400" i="1" dirty="0" smtClean="0"/>
              <a:t>since 1991</a:t>
            </a:r>
            <a:endParaRPr lang="en-US" sz="1400" dirty="0"/>
          </a:p>
          <a:p>
            <a:pPr algn="ctr">
              <a:lnSpc>
                <a:spcPct val="80000"/>
              </a:lnSpc>
            </a:pPr>
            <a:r>
              <a:rPr lang="en-US" sz="1600" b="1" dirty="0"/>
              <a:t>Concordia </a:t>
            </a:r>
            <a:r>
              <a:rPr lang="en-US" sz="1600" b="1" dirty="0" smtClean="0"/>
              <a:t>University: Montreal, Quebec, CANADA</a:t>
            </a:r>
            <a:endParaRPr lang="en-US" sz="1600" dirty="0"/>
          </a:p>
          <a:p>
            <a:pPr lvl="1" algn="ctr">
              <a:lnSpc>
                <a:spcPct val="80000"/>
              </a:lnSpc>
            </a:pPr>
            <a:r>
              <a:rPr lang="en-US" sz="1400" i="1" dirty="0" smtClean="0"/>
              <a:t>Accredited 2000</a:t>
            </a:r>
            <a:endParaRPr lang="en-US" sz="1400" dirty="0"/>
          </a:p>
          <a:p>
            <a:pPr algn="ctr">
              <a:lnSpc>
                <a:spcPct val="80000"/>
              </a:lnSpc>
            </a:pPr>
            <a:r>
              <a:rPr lang="en-US" sz="1600" b="1" dirty="0"/>
              <a:t>Lesley </a:t>
            </a:r>
            <a:r>
              <a:rPr lang="en-US" sz="1600" b="1" dirty="0" smtClean="0"/>
              <a:t>University: Cambridge</a:t>
            </a:r>
            <a:r>
              <a:rPr lang="en-US" sz="1600" b="1" dirty="0"/>
              <a:t>, </a:t>
            </a:r>
            <a:r>
              <a:rPr lang="en-US" sz="1600" b="1" dirty="0" smtClean="0"/>
              <a:t>MA</a:t>
            </a:r>
            <a:endParaRPr lang="en-US" sz="1600" dirty="0"/>
          </a:p>
          <a:p>
            <a:pPr lvl="1" algn="ctr">
              <a:lnSpc>
                <a:spcPct val="80000"/>
              </a:lnSpc>
            </a:pPr>
            <a:r>
              <a:rPr lang="en-US" sz="1400" i="1" dirty="0"/>
              <a:t>Accredited </a:t>
            </a:r>
            <a:r>
              <a:rPr lang="en-US" sz="1400" i="1" dirty="0" smtClean="0"/>
              <a:t>since </a:t>
            </a:r>
            <a:r>
              <a:rPr lang="en-US" sz="1400" i="1" dirty="0"/>
              <a:t>2014.</a:t>
            </a:r>
            <a:endParaRPr lang="en-US" sz="1400" dirty="0"/>
          </a:p>
          <a:p>
            <a:pPr algn="ctr">
              <a:lnSpc>
                <a:spcPct val="80000"/>
              </a:lnSpc>
            </a:pPr>
            <a:r>
              <a:rPr lang="en-US" sz="1600" b="1" dirty="0"/>
              <a:t>New York </a:t>
            </a:r>
            <a:r>
              <a:rPr lang="en-US" sz="1600" b="1" dirty="0" smtClean="0"/>
              <a:t>University: New York, NY </a:t>
            </a:r>
          </a:p>
          <a:p>
            <a:pPr lvl="1" algn="ctr">
              <a:lnSpc>
                <a:spcPct val="80000"/>
              </a:lnSpc>
            </a:pPr>
            <a:r>
              <a:rPr lang="en-US" sz="1400" dirty="0" smtClean="0"/>
              <a:t> </a:t>
            </a:r>
            <a:r>
              <a:rPr lang="en-US" sz="1400" i="1" dirty="0" smtClean="0"/>
              <a:t>Accredited since 1989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1585" y="2991560"/>
            <a:ext cx="8507457" cy="39210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sz="1600" b="1" dirty="0">
                <a:solidFill>
                  <a:srgbClr val="595959"/>
                </a:solidFill>
              </a:rPr>
              <a:t>Antioch University (Seattle, WA</a:t>
            </a:r>
            <a:r>
              <a:rPr lang="en-US" sz="1600" b="1" dirty="0" smtClean="0">
                <a:solidFill>
                  <a:srgbClr val="595959"/>
                </a:solidFill>
              </a:rPr>
              <a:t>)</a:t>
            </a:r>
            <a:endParaRPr lang="en-US" sz="1600" dirty="0">
              <a:solidFill>
                <a:srgbClr val="595959"/>
              </a:solidFill>
            </a:endParaRP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sz="1600" b="1" dirty="0" smtClean="0">
                <a:solidFill>
                  <a:srgbClr val="595959"/>
                </a:solidFill>
              </a:rPr>
              <a:t>Center </a:t>
            </a:r>
            <a:r>
              <a:rPr lang="en-US" sz="1600" b="1" dirty="0">
                <a:solidFill>
                  <a:srgbClr val="595959"/>
                </a:solidFill>
              </a:rPr>
              <a:t>for Living Arts (Oakland, CA)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sz="1600" b="1" dirty="0" smtClean="0">
                <a:solidFill>
                  <a:srgbClr val="595959"/>
                </a:solidFill>
              </a:rPr>
              <a:t>Creative </a:t>
            </a:r>
            <a:r>
              <a:rPr lang="en-US" sz="1600" b="1" dirty="0">
                <a:solidFill>
                  <a:srgbClr val="595959"/>
                </a:solidFill>
              </a:rPr>
              <a:t>Alternatives of New York (New Yok, NY)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sz="1600" b="1" dirty="0" smtClean="0">
                <a:solidFill>
                  <a:srgbClr val="595959"/>
                </a:solidFill>
              </a:rPr>
              <a:t>Creative </a:t>
            </a:r>
            <a:r>
              <a:rPr lang="en-US" sz="1600" b="1" dirty="0">
                <a:solidFill>
                  <a:srgbClr val="595959"/>
                </a:solidFill>
              </a:rPr>
              <a:t>Clinical Consulting (Chicago, IL</a:t>
            </a:r>
            <a:r>
              <a:rPr lang="en-US" sz="1600" b="1" dirty="0" smtClean="0">
                <a:solidFill>
                  <a:srgbClr val="595959"/>
                </a:solidFill>
              </a:rPr>
              <a:t>)</a:t>
            </a:r>
            <a:endParaRPr lang="en-US" sz="1600" u="sng" dirty="0">
              <a:solidFill>
                <a:srgbClr val="595959"/>
              </a:solidFill>
            </a:endParaRP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sz="1600" b="1" dirty="0">
                <a:solidFill>
                  <a:srgbClr val="595959"/>
                </a:solidFill>
              </a:rPr>
              <a:t>Drama Therapy Institute of Los Angeles (Los Angeles, CA)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sz="1600" b="1" dirty="0" smtClean="0">
                <a:solidFill>
                  <a:srgbClr val="595959"/>
                </a:solidFill>
              </a:rPr>
              <a:t>Institute </a:t>
            </a:r>
            <a:r>
              <a:rPr lang="en-US" sz="1600" b="1" dirty="0">
                <a:solidFill>
                  <a:srgbClr val="595959"/>
                </a:solidFill>
              </a:rPr>
              <a:t>for Developmental Transformations (New York, NY / San Francisco,CA)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sz="1600" b="1" dirty="0" smtClean="0">
                <a:solidFill>
                  <a:srgbClr val="595959"/>
                </a:solidFill>
              </a:rPr>
              <a:t>Kansas </a:t>
            </a:r>
            <a:r>
              <a:rPr lang="en-US" sz="1600" b="1" dirty="0">
                <a:solidFill>
                  <a:srgbClr val="595959"/>
                </a:solidFill>
              </a:rPr>
              <a:t>State University (Manhattan, KS)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sz="1600" b="1" dirty="0" smtClean="0">
                <a:solidFill>
                  <a:srgbClr val="595959"/>
                </a:solidFill>
              </a:rPr>
              <a:t>Nova </a:t>
            </a:r>
            <a:r>
              <a:rPr lang="en-US" sz="1600" b="1" dirty="0">
                <a:solidFill>
                  <a:srgbClr val="595959"/>
                </a:solidFill>
              </a:rPr>
              <a:t>Southeastern University (Ft. Lauderdale, FL)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sz="1600" b="1" dirty="0" smtClean="0">
                <a:solidFill>
                  <a:srgbClr val="595959"/>
                </a:solidFill>
              </a:rPr>
              <a:t>Omega </a:t>
            </a:r>
            <a:r>
              <a:rPr lang="en-US" sz="1600" b="1" dirty="0">
                <a:solidFill>
                  <a:srgbClr val="595959"/>
                </a:solidFill>
              </a:rPr>
              <a:t>Transpersonal Drama Therapy (Boston, MA)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sz="1600" b="1" dirty="0" smtClean="0">
                <a:solidFill>
                  <a:srgbClr val="595959"/>
                </a:solidFill>
              </a:rPr>
              <a:t>Presence </a:t>
            </a:r>
            <a:r>
              <a:rPr lang="en-US" sz="1600" b="1" dirty="0">
                <a:solidFill>
                  <a:srgbClr val="595959"/>
                </a:solidFill>
              </a:rPr>
              <a:t>Center for Applied Theatre Arts (Charlottesville, VA</a:t>
            </a:r>
            <a:r>
              <a:rPr lang="en-US" sz="1600" b="1" dirty="0" smtClean="0">
                <a:solidFill>
                  <a:srgbClr val="595959"/>
                </a:solidFill>
              </a:rPr>
              <a:t>)</a:t>
            </a:r>
            <a:endParaRPr lang="en-US" sz="1600" u="sng" dirty="0">
              <a:solidFill>
                <a:srgbClr val="595959"/>
              </a:solidFill>
            </a:endParaRP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sz="1600" b="1" dirty="0">
                <a:solidFill>
                  <a:srgbClr val="595959"/>
                </a:solidFill>
              </a:rPr>
              <a:t>Rehearsals for Growth (RfG) (Leverett, MA</a:t>
            </a:r>
            <a:r>
              <a:rPr lang="en-US" sz="1600" b="1" dirty="0" smtClean="0">
                <a:solidFill>
                  <a:srgbClr val="595959"/>
                </a:solidFill>
              </a:rPr>
              <a:t>)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sz="1600" b="1" dirty="0" smtClean="0">
                <a:solidFill>
                  <a:srgbClr val="595959"/>
                </a:solidFill>
              </a:rPr>
              <a:t>Soul Studies Institute (Stuart, FL)</a:t>
            </a:r>
            <a:endParaRPr lang="en-US" sz="1600" b="1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78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Sites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8475" y="1157401"/>
            <a:ext cx="799037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80000"/>
              </a:lnSpc>
              <a:buFont typeface="Arial"/>
              <a:buChar char="•"/>
            </a:pPr>
            <a:r>
              <a:rPr lang="en-US" dirty="0"/>
              <a:t>American Art Therapy Association (AATA)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marL="285750" indent="-285750">
              <a:lnSpc>
                <a:spcPct val="80000"/>
              </a:lnSpc>
              <a:buFont typeface="Arial"/>
              <a:buChar char="•"/>
            </a:pPr>
            <a:r>
              <a:rPr lang="en-US" dirty="0"/>
              <a:t>American Dance Therapy Association (ADTA)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marL="285750" indent="-285750">
              <a:lnSpc>
                <a:spcPct val="80000"/>
              </a:lnSpc>
              <a:buFont typeface="Arial"/>
              <a:buChar char="•"/>
            </a:pPr>
            <a:r>
              <a:rPr lang="en-US" dirty="0"/>
              <a:t>American Society of Group Psychotherapy &amp; Psychodrama (ASGPP)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marL="285750" indent="-285750">
              <a:lnSpc>
                <a:spcPct val="80000"/>
              </a:lnSpc>
              <a:buFont typeface="Arial"/>
              <a:buChar char="•"/>
            </a:pPr>
            <a:r>
              <a:rPr lang="en-US" dirty="0"/>
              <a:t>American Board of Examiners in </a:t>
            </a:r>
            <a:r>
              <a:rPr lang="en-US" dirty="0" err="1"/>
              <a:t>Psychodroma</a:t>
            </a:r>
            <a:r>
              <a:rPr lang="en-US" dirty="0"/>
              <a:t>, </a:t>
            </a:r>
            <a:r>
              <a:rPr lang="en-US" dirty="0" err="1"/>
              <a:t>Sociometry</a:t>
            </a:r>
            <a:r>
              <a:rPr lang="en-US" dirty="0"/>
              <a:t> and Group Psychotherapy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marL="285750" indent="-285750">
              <a:lnSpc>
                <a:spcPct val="80000"/>
              </a:lnSpc>
              <a:buFont typeface="Arial"/>
              <a:buChar char="•"/>
            </a:pPr>
            <a:r>
              <a:rPr lang="en-US" dirty="0"/>
              <a:t>American Music Therapy Association (AMTA)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marL="285750" indent="-285750">
              <a:lnSpc>
                <a:spcPct val="80000"/>
              </a:lnSpc>
              <a:buFont typeface="Arial"/>
              <a:buChar char="•"/>
            </a:pPr>
            <a:r>
              <a:rPr lang="en-US" dirty="0"/>
              <a:t>The Drama Therapy Fund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marL="285750" indent="-285750">
              <a:lnSpc>
                <a:spcPct val="80000"/>
              </a:lnSpc>
              <a:buFont typeface="Arial"/>
              <a:buChar char="•"/>
            </a:pPr>
            <a:r>
              <a:rPr lang="en-US" dirty="0"/>
              <a:t>International Association for Play Therapy (IAPT)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marL="285750" indent="-285750">
              <a:lnSpc>
                <a:spcPct val="80000"/>
              </a:lnSpc>
              <a:buFont typeface="Arial"/>
              <a:buChar char="•"/>
            </a:pPr>
            <a:r>
              <a:rPr lang="en-US" dirty="0"/>
              <a:t>International Expressive Arts Therapy Association (IEATA)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marL="285750" indent="-285750">
              <a:lnSpc>
                <a:spcPct val="80000"/>
              </a:lnSpc>
              <a:buFont typeface="Arial"/>
              <a:buChar char="•"/>
            </a:pPr>
            <a:r>
              <a:rPr lang="en-US" dirty="0"/>
              <a:t>National Association for Poetry Therapy (NAPT)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marL="285750" indent="-285750">
              <a:lnSpc>
                <a:spcPct val="80000"/>
              </a:lnSpc>
              <a:buFont typeface="Arial"/>
              <a:buChar char="•"/>
            </a:pPr>
            <a:r>
              <a:rPr lang="en-US" dirty="0"/>
              <a:t>National Coalition of Creative Arts Therapies (NCCATA)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05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https://www.youtube.com/watch?v=p_xyy_YN-</a:t>
            </a:r>
            <a:r>
              <a:rPr lang="en-US" dirty="0" smtClean="0">
                <a:hlinkClick r:id="rId2"/>
              </a:rPr>
              <a:t>QU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3"/>
              </a:rPr>
              <a:t>https://www.youtube.com/watch?v=CwacYiATS-</a:t>
            </a:r>
            <a:r>
              <a:rPr lang="en-US" dirty="0" smtClean="0">
                <a:hlinkClick r:id="rId3"/>
              </a:rPr>
              <a:t>E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https://www.youtube.com/watch?v=</a:t>
            </a:r>
            <a:r>
              <a:rPr lang="en-US" dirty="0" smtClean="0">
                <a:hlinkClick r:id="rId4"/>
              </a:rPr>
              <a:t>OVy58X0C3Jk</a:t>
            </a:r>
            <a:endParaRPr lang="en-US" dirty="0" smtClean="0"/>
          </a:p>
          <a:p>
            <a:r>
              <a:rPr lang="en-US" dirty="0">
                <a:hlinkClick r:id="rId5"/>
              </a:rPr>
              <a:t>https://www.youtube.com/watch?v=F-</a:t>
            </a:r>
            <a:r>
              <a:rPr lang="en-US" dirty="0" smtClean="0">
                <a:hlinkClick r:id="rId5"/>
              </a:rPr>
              <a:t>HAsTr2LO4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4827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28425"/>
            <a:ext cx="7556313" cy="4144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"North American Drama Therapy Association." NADTA, </a:t>
            </a:r>
            <a:r>
              <a:rPr lang="en-US" dirty="0" err="1"/>
              <a:t>n.d.</a:t>
            </a:r>
            <a:r>
              <a:rPr lang="en-US" dirty="0"/>
              <a:t> Web. &lt;http%3A%2F%2Fwww.nadta.org&gt;</a:t>
            </a:r>
            <a:r>
              <a:rPr lang="en-US" dirty="0" smtClean="0"/>
              <a:t>.</a:t>
            </a:r>
          </a:p>
          <a:p>
            <a:r>
              <a:rPr lang="en-US" dirty="0" err="1"/>
              <a:t>N.p</a:t>
            </a:r>
            <a:r>
              <a:rPr lang="en-US" dirty="0"/>
              <a:t>., </a:t>
            </a:r>
            <a:r>
              <a:rPr lang="en-US" dirty="0" err="1"/>
              <a:t>n.d.</a:t>
            </a:r>
            <a:r>
              <a:rPr lang="en-US" dirty="0"/>
              <a:t> Web. &lt;http%3A%2F%2Fwww.youtube.com%2F&gt;</a:t>
            </a:r>
            <a:r>
              <a:rPr lang="en-US" dirty="0" smtClean="0"/>
              <a:t>.</a:t>
            </a:r>
          </a:p>
          <a:p>
            <a:r>
              <a:rPr lang="en-US" dirty="0" err="1"/>
              <a:t>Badth.org.uk</a:t>
            </a:r>
            <a:r>
              <a:rPr lang="en-US" dirty="0"/>
              <a:t>. "BADTH." British Association of </a:t>
            </a:r>
            <a:r>
              <a:rPr lang="en-US" dirty="0" err="1"/>
              <a:t>Dramatherapists</a:t>
            </a:r>
            <a:r>
              <a:rPr lang="en-US" dirty="0"/>
              <a:t>, </a:t>
            </a:r>
            <a:r>
              <a:rPr lang="en-US" dirty="0" err="1"/>
              <a:t>n.d.</a:t>
            </a:r>
            <a:r>
              <a:rPr lang="en-US" dirty="0"/>
              <a:t> Web. &lt;http%3A%2F%2Fbadth.org.uk%2Fdtherapy&gt;</a:t>
            </a:r>
            <a:r>
              <a:rPr lang="en-US" dirty="0" smtClean="0"/>
              <a:t>.</a:t>
            </a:r>
          </a:p>
          <a:p>
            <a:r>
              <a:rPr lang="en-US" dirty="0" err="1"/>
              <a:t>GoodTherapy.org</a:t>
            </a:r>
            <a:r>
              <a:rPr lang="en-US" dirty="0"/>
              <a:t>. "Helping People Find Therapists and Advocating for Ethical Therapy." </a:t>
            </a:r>
            <a:r>
              <a:rPr lang="en-US" dirty="0" err="1"/>
              <a:t>GoodTherapy.org</a:t>
            </a:r>
            <a:r>
              <a:rPr lang="en-US" dirty="0"/>
              <a:t>, 25 June 2014. Web. &lt;http%3A%2F%2Fwww.goodtherapy.org%2Fdrama-therapy.html&gt;</a:t>
            </a:r>
            <a:r>
              <a:rPr lang="en-US" dirty="0" smtClean="0"/>
              <a:t>.</a:t>
            </a:r>
          </a:p>
          <a:p>
            <a:r>
              <a:rPr lang="en-US" dirty="0"/>
              <a:t>AGCAS Editors. "</a:t>
            </a:r>
            <a:r>
              <a:rPr lang="en-US" dirty="0" err="1"/>
              <a:t>Dramatherapist</a:t>
            </a:r>
            <a:r>
              <a:rPr lang="en-US" dirty="0"/>
              <a:t> Job Description." AGCAS &amp; Graduate Prospects Ltd, Dec. 2014. Web. &lt;http%3A%2F%2Fwww.prospects.ac.uk%2Fdramatherapist_job_description.htm&gt;.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17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484094"/>
            <a:ext cx="6028934" cy="689382"/>
          </a:xfrm>
        </p:spPr>
        <p:txBody>
          <a:bodyPr/>
          <a:lstStyle/>
          <a:p>
            <a:r>
              <a:rPr lang="en-US" dirty="0" smtClean="0"/>
              <a:t>What is Drama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19722"/>
            <a:ext cx="7556313" cy="4144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595959"/>
                </a:solidFill>
              </a:rPr>
              <a:t>The </a:t>
            </a:r>
            <a:r>
              <a:rPr lang="en-US" dirty="0">
                <a:solidFill>
                  <a:srgbClr val="595959"/>
                </a:solidFill>
              </a:rPr>
              <a:t>use of theatre techniques to facilitate personal growth and promote mental health. </a:t>
            </a:r>
            <a:endParaRPr lang="en-US" dirty="0" smtClean="0">
              <a:solidFill>
                <a:srgbClr val="595959"/>
              </a:solidFill>
            </a:endParaRPr>
          </a:p>
          <a:p>
            <a:r>
              <a:rPr lang="en-US" dirty="0" smtClean="0">
                <a:solidFill>
                  <a:srgbClr val="595959"/>
                </a:solidFill>
              </a:rPr>
              <a:t>It is </a:t>
            </a:r>
            <a:r>
              <a:rPr lang="en-US" dirty="0">
                <a:solidFill>
                  <a:srgbClr val="595959"/>
                </a:solidFill>
              </a:rPr>
              <a:t>a creative arts therapy method that </a:t>
            </a:r>
            <a:r>
              <a:rPr lang="en-US" dirty="0" smtClean="0">
                <a:solidFill>
                  <a:srgbClr val="595959"/>
                </a:solidFill>
              </a:rPr>
              <a:t>integrates </a:t>
            </a:r>
            <a:r>
              <a:rPr lang="en-US" dirty="0">
                <a:solidFill>
                  <a:srgbClr val="595959"/>
                </a:solidFill>
              </a:rPr>
              <a:t>role play, stories, improvisation, and other techniques taken from the theater with the theories and methods of therapy. </a:t>
            </a:r>
            <a:endParaRPr lang="en-US" dirty="0" smtClean="0">
              <a:solidFill>
                <a:srgbClr val="595959"/>
              </a:solidFill>
            </a:endParaRPr>
          </a:p>
          <a:p>
            <a:r>
              <a:rPr lang="en-US" dirty="0" smtClean="0">
                <a:solidFill>
                  <a:srgbClr val="595959"/>
                </a:solidFill>
                <a:ea typeface="ＭＳ 明朝"/>
                <a:cs typeface="Times New Roman"/>
              </a:rPr>
              <a:t>Through </a:t>
            </a:r>
            <a:r>
              <a:rPr lang="en-US" dirty="0">
                <a:solidFill>
                  <a:srgbClr val="595959"/>
                </a:solidFill>
                <a:ea typeface="ＭＳ 明朝"/>
                <a:cs typeface="Times New Roman"/>
              </a:rPr>
              <a:t>drama, the depth and </a:t>
            </a:r>
            <a:r>
              <a:rPr lang="en-US" dirty="0" smtClean="0">
                <a:solidFill>
                  <a:srgbClr val="595959"/>
                </a:solidFill>
                <a:ea typeface="ＭＳ 明朝"/>
                <a:cs typeface="Times New Roman"/>
              </a:rPr>
              <a:t>extensiveness </a:t>
            </a:r>
            <a:r>
              <a:rPr lang="en-US" dirty="0">
                <a:solidFill>
                  <a:srgbClr val="595959"/>
                </a:solidFill>
                <a:ea typeface="ＭＳ 明朝"/>
                <a:cs typeface="Times New Roman"/>
              </a:rPr>
              <a:t>of inner experience can be actively explored </a:t>
            </a:r>
            <a:r>
              <a:rPr lang="en-US" dirty="0" smtClean="0">
                <a:solidFill>
                  <a:srgbClr val="595959"/>
                </a:solidFill>
                <a:ea typeface="ＭＳ 明朝"/>
                <a:cs typeface="Times New Roman"/>
              </a:rPr>
              <a:t>and </a:t>
            </a:r>
            <a:r>
              <a:rPr lang="en-US" dirty="0">
                <a:solidFill>
                  <a:srgbClr val="595959"/>
                </a:solidFill>
                <a:ea typeface="ＭＳ 明朝"/>
                <a:cs typeface="Times New Roman"/>
              </a:rPr>
              <a:t>interpersonal relationship skills can be enhanced</a:t>
            </a:r>
            <a:r>
              <a:rPr lang="en-US" dirty="0">
                <a:solidFill>
                  <a:srgbClr val="595959"/>
                </a:solidFill>
              </a:rPr>
              <a:t> </a:t>
            </a:r>
          </a:p>
        </p:txBody>
      </p:sp>
      <p:pic>
        <p:nvPicPr>
          <p:cNvPr id="4" name="Picture 3" descr="express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92" y="4590206"/>
            <a:ext cx="5563554" cy="19326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example 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264" y="3944701"/>
            <a:ext cx="2959460" cy="21308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537596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xample 4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037" b="13765"/>
          <a:stretch/>
        </p:blipFill>
        <p:spPr>
          <a:xfrm>
            <a:off x="5048820" y="821765"/>
            <a:ext cx="2703130" cy="2222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677768" y="367262"/>
            <a:ext cx="6829216" cy="3290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US" sz="2800" baseline="30000" dirty="0" smtClean="0">
                <a:solidFill>
                  <a:srgbClr val="595959"/>
                </a:solidFill>
              </a:rPr>
              <a:t>Drama therapy is an active, experiential approach that facilitates the client's ability to </a:t>
            </a:r>
          </a:p>
          <a:p>
            <a:pPr marL="457200" indent="-457200">
              <a:lnSpc>
                <a:spcPct val="140000"/>
              </a:lnSpc>
              <a:buFont typeface="Arial"/>
              <a:buChar char="•"/>
            </a:pPr>
            <a:r>
              <a:rPr lang="en-US" sz="2800" baseline="30000" dirty="0" smtClean="0">
                <a:solidFill>
                  <a:srgbClr val="595959"/>
                </a:solidFill>
              </a:rPr>
              <a:t>tell his/her story</a:t>
            </a:r>
          </a:p>
          <a:p>
            <a:pPr marL="457200" indent="-457200">
              <a:lnSpc>
                <a:spcPct val="140000"/>
              </a:lnSpc>
              <a:buFont typeface="Arial"/>
              <a:buChar char="•"/>
            </a:pPr>
            <a:r>
              <a:rPr lang="en-US" sz="2800" baseline="30000" dirty="0" smtClean="0">
                <a:solidFill>
                  <a:srgbClr val="595959"/>
                </a:solidFill>
              </a:rPr>
              <a:t> solve problems</a:t>
            </a:r>
          </a:p>
          <a:p>
            <a:pPr marL="457200" indent="-457200">
              <a:lnSpc>
                <a:spcPct val="140000"/>
              </a:lnSpc>
              <a:buFont typeface="Arial"/>
              <a:buChar char="•"/>
            </a:pPr>
            <a:r>
              <a:rPr lang="en-US" sz="2800" baseline="30000" dirty="0" smtClean="0">
                <a:solidFill>
                  <a:srgbClr val="595959"/>
                </a:solidFill>
              </a:rPr>
              <a:t> set goals</a:t>
            </a:r>
          </a:p>
          <a:p>
            <a:pPr marL="457200" indent="-457200">
              <a:lnSpc>
                <a:spcPct val="140000"/>
              </a:lnSpc>
              <a:buFont typeface="Arial"/>
              <a:buChar char="•"/>
            </a:pPr>
            <a:r>
              <a:rPr lang="en-US" sz="2800" baseline="30000" dirty="0" smtClean="0">
                <a:solidFill>
                  <a:srgbClr val="595959"/>
                </a:solidFill>
              </a:rPr>
              <a:t> express feelings appropriately</a:t>
            </a:r>
          </a:p>
          <a:p>
            <a:pPr marL="457200" indent="-457200">
              <a:lnSpc>
                <a:spcPct val="140000"/>
              </a:lnSpc>
              <a:buFont typeface="Arial"/>
              <a:buChar char="•"/>
            </a:pPr>
            <a:r>
              <a:rPr lang="en-US" sz="2800" baseline="30000" dirty="0" smtClean="0">
                <a:solidFill>
                  <a:srgbClr val="595959"/>
                </a:solidFill>
              </a:rPr>
              <a:t> achieve catharsis</a:t>
            </a:r>
          </a:p>
          <a:p>
            <a:pPr marL="457200" indent="-457200">
              <a:lnSpc>
                <a:spcPct val="140000"/>
              </a:lnSpc>
              <a:buFont typeface="Arial"/>
              <a:buChar char="•"/>
            </a:pPr>
            <a:r>
              <a:rPr lang="en-US" sz="2800" baseline="30000" dirty="0" smtClean="0">
                <a:solidFill>
                  <a:srgbClr val="595959"/>
                </a:solidFill>
              </a:rPr>
              <a:t> extend the depth and breadth of inner experience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7768" y="3562649"/>
            <a:ext cx="4572000" cy="2083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40000"/>
              </a:lnSpc>
              <a:buFont typeface="Arial"/>
              <a:buChar char="•"/>
            </a:pPr>
            <a:r>
              <a:rPr lang="en-US" sz="2800" baseline="30000" dirty="0">
                <a:solidFill>
                  <a:srgbClr val="595959"/>
                </a:solidFill>
              </a:rPr>
              <a:t> improve interpersonal skills and relationships</a:t>
            </a:r>
          </a:p>
          <a:p>
            <a:pPr marL="457200" indent="-457200">
              <a:lnSpc>
                <a:spcPct val="140000"/>
              </a:lnSpc>
              <a:buFont typeface="Arial"/>
              <a:buChar char="•"/>
            </a:pPr>
            <a:r>
              <a:rPr lang="en-US" sz="2800" baseline="30000" dirty="0">
                <a:solidFill>
                  <a:srgbClr val="595959"/>
                </a:solidFill>
              </a:rPr>
              <a:t> strengthen the ability to perform personal life roles while increasing flexibility between roles.</a:t>
            </a:r>
            <a:endParaRPr lang="en-US" sz="2800" dirty="0">
              <a:solidFill>
                <a:srgbClr val="595959"/>
              </a:solidFill>
            </a:endParaRPr>
          </a:p>
        </p:txBody>
      </p:sp>
      <p:pic>
        <p:nvPicPr>
          <p:cNvPr id="8" name="Picture 7" descr="wheel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873" y="3675530"/>
            <a:ext cx="3003177" cy="30031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127001" y="5646637"/>
            <a:ext cx="61242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595959"/>
                </a:solidFill>
              </a:rPr>
              <a:t>Drama Therapy is much more common in the United Kingdom but, is becoming more popular in the United States</a:t>
            </a:r>
            <a:endParaRPr lang="en-US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526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Can It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416839"/>
            <a:ext cx="7556313" cy="4144963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595959"/>
                </a:solidFill>
              </a:rPr>
              <a:t>Dramatherapy</a:t>
            </a:r>
            <a:r>
              <a:rPr lang="en-US" sz="2400" dirty="0" smtClean="0">
                <a:solidFill>
                  <a:srgbClr val="595959"/>
                </a:solidFill>
              </a:rPr>
              <a:t> </a:t>
            </a:r>
            <a:r>
              <a:rPr lang="en-US" sz="2400" dirty="0">
                <a:solidFill>
                  <a:srgbClr val="595959"/>
                </a:solidFill>
              </a:rPr>
              <a:t>is used in a wide variety of settings, including hospitals, schools, mental health centers, prisons, and businesses.</a:t>
            </a:r>
          </a:p>
        </p:txBody>
      </p:sp>
      <p:pic>
        <p:nvPicPr>
          <p:cNvPr id="4" name="Picture 3" descr="example 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78" y="2761461"/>
            <a:ext cx="2976375" cy="2229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journey.jp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346" y="2575130"/>
            <a:ext cx="3590543" cy="32849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cop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5104445"/>
            <a:ext cx="53594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847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Children and Adolescents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174376"/>
            <a:ext cx="7556313" cy="4144963"/>
          </a:xfrm>
        </p:spPr>
        <p:txBody>
          <a:bodyPr/>
          <a:lstStyle/>
          <a:p>
            <a:r>
              <a:rPr lang="en-US" dirty="0"/>
              <a:t>Stories may be </a:t>
            </a:r>
            <a:r>
              <a:rPr lang="en-US" dirty="0" smtClean="0"/>
              <a:t>“played” </a:t>
            </a:r>
            <a:r>
              <a:rPr lang="en-US" dirty="0"/>
              <a:t>using objects (such as puppets, dolls, or other toys) using one’s body, or using one’s voice </a:t>
            </a:r>
          </a:p>
          <a:p>
            <a:r>
              <a:rPr lang="en-US" dirty="0"/>
              <a:t>The result is </a:t>
            </a:r>
            <a:r>
              <a:rPr lang="en-US" dirty="0" smtClean="0"/>
              <a:t>an </a:t>
            </a:r>
            <a:r>
              <a:rPr lang="en-US" dirty="0"/>
              <a:t>experiential process that draws on the child’s capacity for </a:t>
            </a:r>
            <a:r>
              <a:rPr lang="en-US" dirty="0" smtClean="0"/>
              <a:t>play</a:t>
            </a:r>
            <a:endParaRPr lang="en-US" dirty="0"/>
          </a:p>
          <a:p>
            <a:r>
              <a:rPr lang="en-US" dirty="0" smtClean="0"/>
              <a:t>Drama </a:t>
            </a:r>
            <a:r>
              <a:rPr lang="en-US" dirty="0"/>
              <a:t>therapists also assess children who need additional services and can make appropriate referrals. </a:t>
            </a:r>
            <a:endParaRPr lang="en-US" dirty="0" smtClean="0"/>
          </a:p>
          <a:p>
            <a:r>
              <a:rPr lang="en-US" dirty="0"/>
              <a:t>With child and adolescent populations, dramatic techniques can help clarify, communicate, and define a child’s feelings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trappe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294" y="4518586"/>
            <a:ext cx="3421529" cy="23095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81992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322729"/>
            <a:ext cx="7556313" cy="4144963"/>
          </a:xfrm>
        </p:spPr>
        <p:txBody>
          <a:bodyPr/>
          <a:lstStyle/>
          <a:p>
            <a:r>
              <a:rPr lang="en-US" dirty="0"/>
              <a:t>Some specific </a:t>
            </a:r>
            <a:r>
              <a:rPr lang="en-US" dirty="0" smtClean="0"/>
              <a:t>benefits of using drama therapy with children include: </a:t>
            </a:r>
          </a:p>
          <a:p>
            <a:pPr lvl="1"/>
            <a:r>
              <a:rPr lang="en-US" dirty="0" smtClean="0"/>
              <a:t>reducing </a:t>
            </a:r>
            <a:r>
              <a:rPr lang="en-US" dirty="0"/>
              <a:t>feelings of </a:t>
            </a:r>
            <a:r>
              <a:rPr lang="en-US" dirty="0" smtClean="0"/>
              <a:t>isolation</a:t>
            </a:r>
          </a:p>
          <a:p>
            <a:pPr lvl="1"/>
            <a:r>
              <a:rPr lang="en-US" dirty="0" smtClean="0"/>
              <a:t>developing </a:t>
            </a:r>
            <a:r>
              <a:rPr lang="en-US" dirty="0"/>
              <a:t>new coping skills and </a:t>
            </a:r>
            <a:r>
              <a:rPr lang="en-US" dirty="0" smtClean="0"/>
              <a:t>patterns</a:t>
            </a:r>
          </a:p>
          <a:p>
            <a:pPr lvl="1"/>
            <a:r>
              <a:rPr lang="en-US" dirty="0" smtClean="0"/>
              <a:t>broadening </a:t>
            </a:r>
            <a:r>
              <a:rPr lang="en-US" dirty="0"/>
              <a:t>the range of expression of </a:t>
            </a:r>
            <a:r>
              <a:rPr lang="en-US" dirty="0" smtClean="0"/>
              <a:t>feelings</a:t>
            </a:r>
            <a:endParaRPr lang="en-US" dirty="0"/>
          </a:p>
          <a:p>
            <a:pPr lvl="1"/>
            <a:r>
              <a:rPr lang="en-US" dirty="0" smtClean="0"/>
              <a:t>experiencing </a:t>
            </a:r>
            <a:r>
              <a:rPr lang="en-US" dirty="0"/>
              <a:t>improved self-esteem and self-</a:t>
            </a:r>
            <a:r>
              <a:rPr lang="en-US" dirty="0" smtClean="0"/>
              <a:t>worth</a:t>
            </a:r>
          </a:p>
          <a:p>
            <a:pPr lvl="1"/>
            <a:r>
              <a:rPr lang="en-US" dirty="0" smtClean="0"/>
              <a:t>increasing </a:t>
            </a:r>
            <a:r>
              <a:rPr lang="en-US" dirty="0"/>
              <a:t>sense of play and </a:t>
            </a:r>
            <a:r>
              <a:rPr lang="en-US" dirty="0" smtClean="0"/>
              <a:t>spontaneity </a:t>
            </a:r>
            <a:endParaRPr lang="en-US" dirty="0"/>
          </a:p>
          <a:p>
            <a:pPr lvl="1"/>
            <a:r>
              <a:rPr lang="en-US" dirty="0" smtClean="0"/>
              <a:t>developing </a:t>
            </a:r>
            <a:r>
              <a:rPr lang="en-US" dirty="0"/>
              <a:t>relationships. </a:t>
            </a:r>
            <a:endParaRPr lang="en-US" dirty="0" smtClean="0"/>
          </a:p>
          <a:p>
            <a:pPr marL="228600" lvl="1" indent="0" algn="ctr">
              <a:buNone/>
            </a:pPr>
            <a:r>
              <a:rPr lang="en-US" dirty="0" smtClean="0"/>
              <a:t>According </a:t>
            </a:r>
            <a:r>
              <a:rPr lang="en-US" dirty="0"/>
              <a:t>to Erikson and other theorists, play allows children to gain mastery over conflicts and anxieties. </a:t>
            </a:r>
          </a:p>
          <a:p>
            <a:endParaRPr lang="en-US" dirty="0"/>
          </a:p>
        </p:txBody>
      </p:sp>
      <p:pic>
        <p:nvPicPr>
          <p:cNvPr id="4" name="Picture 3" descr="Children 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054" y="3869766"/>
            <a:ext cx="2777706" cy="24742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children 2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8" t="15639" r="8642" b="4638"/>
          <a:stretch/>
        </p:blipFill>
        <p:spPr>
          <a:xfrm>
            <a:off x="2868708" y="4602626"/>
            <a:ext cx="2704353" cy="21059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children 3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741" y="3804771"/>
            <a:ext cx="3569559" cy="26737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1153028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666377"/>
          </a:xfrm>
        </p:spPr>
        <p:txBody>
          <a:bodyPr/>
          <a:lstStyle/>
          <a:p>
            <a:r>
              <a:rPr lang="en-US" dirty="0" smtClean="0"/>
              <a:t>The Addicts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53670"/>
            <a:ext cx="7674350" cy="5071035"/>
          </a:xfrm>
        </p:spPr>
        <p:txBody>
          <a:bodyPr>
            <a:normAutofit fontScale="92500" lnSpcReduction="20000"/>
          </a:bodyPr>
          <a:lstStyle/>
          <a:p>
            <a:r>
              <a:rPr lang="en-US" sz="2200" dirty="0">
                <a:solidFill>
                  <a:srgbClr val="595959"/>
                </a:solidFill>
              </a:rPr>
              <a:t>When applied </a:t>
            </a:r>
            <a:r>
              <a:rPr lang="en-US" sz="2200" dirty="0" smtClean="0">
                <a:solidFill>
                  <a:srgbClr val="595959"/>
                </a:solidFill>
              </a:rPr>
              <a:t>to those suffering from addictions, </a:t>
            </a:r>
            <a:r>
              <a:rPr lang="en-US" sz="2200" dirty="0">
                <a:solidFill>
                  <a:srgbClr val="595959"/>
                </a:solidFill>
              </a:rPr>
              <a:t>drama </a:t>
            </a:r>
            <a:r>
              <a:rPr lang="en-US" sz="2200">
                <a:solidFill>
                  <a:srgbClr val="595959"/>
                </a:solidFill>
              </a:rPr>
              <a:t>therapy </a:t>
            </a:r>
            <a:r>
              <a:rPr lang="en-US" sz="2200" smtClean="0">
                <a:solidFill>
                  <a:srgbClr val="595959"/>
                </a:solidFill>
              </a:rPr>
              <a:t>provides </a:t>
            </a:r>
            <a:r>
              <a:rPr lang="en-US" sz="2200" dirty="0">
                <a:solidFill>
                  <a:srgbClr val="595959"/>
                </a:solidFill>
              </a:rPr>
              <a:t>chemically dependent clients with an opportunity to safely practice the behaviors necessary for </a:t>
            </a:r>
            <a:r>
              <a:rPr lang="en-US" sz="2200" dirty="0" smtClean="0">
                <a:solidFill>
                  <a:srgbClr val="595959"/>
                </a:solidFill>
              </a:rPr>
              <a:t>abstinence</a:t>
            </a:r>
            <a:endParaRPr lang="en-US" sz="2200" dirty="0">
              <a:solidFill>
                <a:srgbClr val="595959"/>
              </a:solidFill>
            </a:endParaRPr>
          </a:p>
          <a:p>
            <a:r>
              <a:rPr lang="en-US" sz="2200" dirty="0">
                <a:solidFill>
                  <a:srgbClr val="595959"/>
                </a:solidFill>
              </a:rPr>
              <a:t>clients can openly </a:t>
            </a:r>
            <a:endParaRPr lang="en-US" sz="2200" dirty="0" smtClean="0">
              <a:solidFill>
                <a:srgbClr val="595959"/>
              </a:solidFill>
            </a:endParaRPr>
          </a:p>
          <a:p>
            <a:pPr lvl="1"/>
            <a:r>
              <a:rPr lang="en-US" sz="2200" dirty="0" smtClean="0">
                <a:solidFill>
                  <a:srgbClr val="595959"/>
                </a:solidFill>
              </a:rPr>
              <a:t>express emotions</a:t>
            </a:r>
          </a:p>
          <a:p>
            <a:pPr lvl="1"/>
            <a:r>
              <a:rPr lang="en-US" sz="2200" dirty="0" smtClean="0">
                <a:solidFill>
                  <a:srgbClr val="595959"/>
                </a:solidFill>
              </a:rPr>
              <a:t> </a:t>
            </a:r>
            <a:r>
              <a:rPr lang="en-US" sz="2200" dirty="0">
                <a:solidFill>
                  <a:srgbClr val="595959"/>
                </a:solidFill>
              </a:rPr>
              <a:t>explore a drug-free </a:t>
            </a:r>
            <a:r>
              <a:rPr lang="en-US" sz="2200" dirty="0" smtClean="0">
                <a:solidFill>
                  <a:srgbClr val="595959"/>
                </a:solidFill>
              </a:rPr>
              <a:t>future</a:t>
            </a:r>
          </a:p>
          <a:p>
            <a:pPr lvl="1"/>
            <a:r>
              <a:rPr lang="en-US" sz="2200" dirty="0" smtClean="0">
                <a:solidFill>
                  <a:srgbClr val="595959"/>
                </a:solidFill>
              </a:rPr>
              <a:t>develop </a:t>
            </a:r>
            <a:r>
              <a:rPr lang="en-US" sz="2200" dirty="0">
                <a:solidFill>
                  <a:srgbClr val="595959"/>
                </a:solidFill>
              </a:rPr>
              <a:t>communication </a:t>
            </a:r>
            <a:r>
              <a:rPr lang="en-US" sz="2200" dirty="0" smtClean="0">
                <a:solidFill>
                  <a:srgbClr val="595959"/>
                </a:solidFill>
              </a:rPr>
              <a:t>skills</a:t>
            </a:r>
            <a:endParaRPr lang="en-US" sz="2200" dirty="0">
              <a:solidFill>
                <a:srgbClr val="595959"/>
              </a:solidFill>
            </a:endParaRPr>
          </a:p>
          <a:p>
            <a:pPr lvl="1"/>
            <a:r>
              <a:rPr lang="en-US" sz="2200" dirty="0" smtClean="0">
                <a:solidFill>
                  <a:srgbClr val="595959"/>
                </a:solidFill>
              </a:rPr>
              <a:t>make </a:t>
            </a:r>
            <a:r>
              <a:rPr lang="en-US" sz="2200" dirty="0">
                <a:solidFill>
                  <a:srgbClr val="595959"/>
                </a:solidFill>
              </a:rPr>
              <a:t>personal </a:t>
            </a:r>
            <a:r>
              <a:rPr lang="en-US" sz="2200" dirty="0" smtClean="0">
                <a:solidFill>
                  <a:srgbClr val="595959"/>
                </a:solidFill>
              </a:rPr>
              <a:t>connections</a:t>
            </a:r>
          </a:p>
          <a:p>
            <a:pPr lvl="1"/>
            <a:r>
              <a:rPr lang="en-US" sz="2200" dirty="0" smtClean="0">
                <a:solidFill>
                  <a:srgbClr val="595959"/>
                </a:solidFill>
              </a:rPr>
              <a:t>practice </a:t>
            </a:r>
            <a:r>
              <a:rPr lang="en-US" sz="2200" dirty="0">
                <a:solidFill>
                  <a:srgbClr val="595959"/>
                </a:solidFill>
              </a:rPr>
              <a:t>honesty. </a:t>
            </a:r>
            <a:endParaRPr lang="en-US" sz="2200" dirty="0" smtClean="0">
              <a:solidFill>
                <a:srgbClr val="595959"/>
              </a:solidFill>
            </a:endParaRPr>
          </a:p>
          <a:p>
            <a:r>
              <a:rPr lang="en-US" sz="2200" dirty="0" smtClean="0"/>
              <a:t>Clients can </a:t>
            </a:r>
            <a:r>
              <a:rPr lang="en-US" sz="2200" dirty="0"/>
              <a:t>act out negative behaviors, such as drug-seeking, and consider their harmful </a:t>
            </a:r>
            <a:r>
              <a:rPr lang="en-US" sz="2200" dirty="0" smtClean="0"/>
              <a:t>impact, without </a:t>
            </a:r>
            <a:r>
              <a:rPr lang="en-US" sz="2200" dirty="0"/>
              <a:t>consequences</a:t>
            </a:r>
            <a:r>
              <a:rPr lang="en-US" sz="2200" dirty="0" smtClean="0"/>
              <a:t>.</a:t>
            </a:r>
          </a:p>
          <a:p>
            <a:r>
              <a:rPr lang="en-US" sz="2200" dirty="0" smtClean="0"/>
              <a:t> </a:t>
            </a:r>
            <a:r>
              <a:rPr lang="en-US" sz="2200" dirty="0"/>
              <a:t>Clients are urged not to rationalize or deny addiction; rather, through the dramatic process, they are challenged to face their issues directly and truthfully. </a:t>
            </a:r>
          </a:p>
          <a:p>
            <a:endParaRPr lang="en-US" dirty="0"/>
          </a:p>
        </p:txBody>
      </p:sp>
      <p:pic>
        <p:nvPicPr>
          <p:cNvPr id="4" name="Picture 3" descr="Addict 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1142" y="2235200"/>
            <a:ext cx="3403600" cy="2387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6402403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ddict 2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1144" r="2" b="25304"/>
          <a:stretch/>
        </p:blipFill>
        <p:spPr>
          <a:xfrm>
            <a:off x="139887" y="4616824"/>
            <a:ext cx="2207775" cy="210851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" name="Picture 4" descr="addict 3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31" b="6291"/>
          <a:stretch/>
        </p:blipFill>
        <p:spPr>
          <a:xfrm>
            <a:off x="5606676" y="4616824"/>
            <a:ext cx="3416300" cy="20917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addict 4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800" y="124011"/>
            <a:ext cx="2336800" cy="1828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482040" y="170327"/>
            <a:ext cx="5643842" cy="4496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40000"/>
              </a:lnSpc>
              <a:buFont typeface="Arial"/>
              <a:buChar char="•"/>
            </a:pPr>
            <a:r>
              <a:rPr lang="en-US" sz="2800" baseline="30000" dirty="0">
                <a:solidFill>
                  <a:srgbClr val="595959"/>
                </a:solidFill>
              </a:rPr>
              <a:t>C</a:t>
            </a:r>
            <a:r>
              <a:rPr lang="en-US" sz="2800" baseline="30000" dirty="0" smtClean="0">
                <a:solidFill>
                  <a:srgbClr val="595959"/>
                </a:solidFill>
              </a:rPr>
              <a:t>lients </a:t>
            </a:r>
            <a:r>
              <a:rPr lang="en-US" sz="2800" baseline="30000" dirty="0">
                <a:solidFill>
                  <a:srgbClr val="595959"/>
                </a:solidFill>
              </a:rPr>
              <a:t>have the opportunity to practice new skills, such as refusing drugs, and to imagine and take on new </a:t>
            </a:r>
            <a:r>
              <a:rPr lang="en-US" sz="2800" baseline="30000" dirty="0" smtClean="0">
                <a:solidFill>
                  <a:srgbClr val="595959"/>
                </a:solidFill>
              </a:rPr>
              <a:t>roles</a:t>
            </a:r>
          </a:p>
          <a:p>
            <a:pPr marL="342900" indent="-342900">
              <a:lnSpc>
                <a:spcPct val="140000"/>
              </a:lnSpc>
              <a:buFont typeface="Arial"/>
              <a:buChar char="•"/>
            </a:pPr>
            <a:r>
              <a:rPr lang="en-US" sz="2800" baseline="30000" dirty="0" smtClean="0">
                <a:solidFill>
                  <a:srgbClr val="595959"/>
                </a:solidFill>
              </a:rPr>
              <a:t> </a:t>
            </a:r>
            <a:r>
              <a:rPr lang="en-US" sz="2800" baseline="30000" dirty="0">
                <a:solidFill>
                  <a:srgbClr val="595959"/>
                </a:solidFill>
              </a:rPr>
              <a:t>T</a:t>
            </a:r>
            <a:r>
              <a:rPr lang="en-US" sz="2800" baseline="30000" dirty="0" smtClean="0">
                <a:solidFill>
                  <a:srgbClr val="595959"/>
                </a:solidFill>
              </a:rPr>
              <a:t>echniques </a:t>
            </a:r>
            <a:r>
              <a:rPr lang="en-US" sz="2800" baseline="30000" dirty="0">
                <a:solidFill>
                  <a:srgbClr val="595959"/>
                </a:solidFill>
              </a:rPr>
              <a:t>such as role- play and improvisation </a:t>
            </a:r>
            <a:r>
              <a:rPr lang="en-US" sz="2800" baseline="30000" dirty="0" smtClean="0">
                <a:solidFill>
                  <a:srgbClr val="595959"/>
                </a:solidFill>
              </a:rPr>
              <a:t>offer </a:t>
            </a:r>
            <a:r>
              <a:rPr lang="en-US" sz="2800" baseline="30000" dirty="0">
                <a:solidFill>
                  <a:srgbClr val="595959"/>
                </a:solidFill>
              </a:rPr>
              <a:t>a fresh perspective </a:t>
            </a:r>
            <a:r>
              <a:rPr lang="en-US" sz="2800" baseline="30000" dirty="0" smtClean="0">
                <a:solidFill>
                  <a:srgbClr val="595959"/>
                </a:solidFill>
              </a:rPr>
              <a:t>on </a:t>
            </a:r>
            <a:r>
              <a:rPr lang="en-US" sz="2800" baseline="30000" dirty="0">
                <a:solidFill>
                  <a:srgbClr val="595959"/>
                </a:solidFill>
              </a:rPr>
              <a:t>behaviors, choices, and relationships. </a:t>
            </a:r>
            <a:endParaRPr lang="en-US" sz="2800" baseline="30000" dirty="0" smtClean="0">
              <a:solidFill>
                <a:srgbClr val="595959"/>
              </a:solidFill>
            </a:endParaRPr>
          </a:p>
          <a:p>
            <a:pPr marL="342900" indent="-342900">
              <a:lnSpc>
                <a:spcPct val="140000"/>
              </a:lnSpc>
              <a:buFont typeface="Arial"/>
              <a:buChar char="•"/>
            </a:pPr>
            <a:r>
              <a:rPr lang="en-US" sz="2800" baseline="30000" dirty="0" smtClean="0">
                <a:solidFill>
                  <a:srgbClr val="595959"/>
                </a:solidFill>
              </a:rPr>
              <a:t>Clients </a:t>
            </a:r>
            <a:r>
              <a:rPr lang="en-US" sz="2800" baseline="30000" dirty="0">
                <a:solidFill>
                  <a:srgbClr val="595959"/>
                </a:solidFill>
              </a:rPr>
              <a:t>explore and develop their innate strengths through theatrical techniques that offer the distance necessary to consider their addiction (and resulting issues) without feeling overwhelmed.</a:t>
            </a:r>
            <a:endParaRPr lang="en-US" sz="2800" dirty="0">
              <a:solidFill>
                <a:srgbClr val="59595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47663" y="4900707"/>
            <a:ext cx="31506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aseline="30000" dirty="0">
                <a:solidFill>
                  <a:srgbClr val="595959"/>
                </a:solidFill>
              </a:rPr>
              <a:t>Drama therapy, said one client, “gave me a way to have excitement in my life without the use of drugs. I can have </a:t>
            </a:r>
            <a:r>
              <a:rPr lang="en-US" sz="2400" baseline="30000" dirty="0" smtClean="0">
                <a:solidFill>
                  <a:srgbClr val="595959"/>
                </a:solidFill>
              </a:rPr>
              <a:t>fun being me </a:t>
            </a:r>
            <a:r>
              <a:rPr lang="en-US" sz="2400" baseline="30000" dirty="0">
                <a:solidFill>
                  <a:srgbClr val="595959"/>
                </a:solidFill>
              </a:rPr>
              <a:t>without having to put on a mask.”</a:t>
            </a:r>
            <a:endParaRPr lang="en-US" sz="2400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28769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726141"/>
          </a:xfrm>
        </p:spPr>
        <p:txBody>
          <a:bodyPr/>
          <a:lstStyle/>
          <a:p>
            <a:r>
              <a:rPr lang="en-US" dirty="0" smtClean="0"/>
              <a:t>The Geriatric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069794"/>
            <a:ext cx="7556313" cy="4144963"/>
          </a:xfrm>
        </p:spPr>
        <p:txBody>
          <a:bodyPr>
            <a:normAutofit lnSpcReduction="10000"/>
          </a:bodyPr>
          <a:lstStyle/>
          <a:p>
            <a:r>
              <a:rPr lang="en-US" sz="2200" dirty="0"/>
              <a:t>Drama Therapy for the elderly </a:t>
            </a:r>
            <a:endParaRPr lang="en-US" sz="2200" dirty="0" smtClean="0"/>
          </a:p>
          <a:p>
            <a:pPr lvl="1"/>
            <a:r>
              <a:rPr lang="en-US" sz="2200" dirty="0" smtClean="0"/>
              <a:t>maximizes </a:t>
            </a:r>
            <a:r>
              <a:rPr lang="en-US" sz="2200" dirty="0"/>
              <a:t>the person’s cognitive and communication </a:t>
            </a:r>
            <a:r>
              <a:rPr lang="en-US" sz="2200" dirty="0" smtClean="0"/>
              <a:t>skills</a:t>
            </a:r>
          </a:p>
          <a:p>
            <a:pPr lvl="1"/>
            <a:r>
              <a:rPr lang="en-US" sz="2200" dirty="0" smtClean="0"/>
              <a:t> </a:t>
            </a:r>
            <a:r>
              <a:rPr lang="en-US" sz="2200" dirty="0"/>
              <a:t>fosters creativity and </a:t>
            </a:r>
            <a:r>
              <a:rPr lang="en-US" sz="2200" dirty="0" smtClean="0"/>
              <a:t>individuality</a:t>
            </a:r>
          </a:p>
          <a:p>
            <a:pPr lvl="1"/>
            <a:r>
              <a:rPr lang="en-US" sz="2200" dirty="0" smtClean="0"/>
              <a:t>encourages </a:t>
            </a:r>
            <a:r>
              <a:rPr lang="en-US" sz="2200" dirty="0"/>
              <a:t>physical </a:t>
            </a:r>
            <a:r>
              <a:rPr lang="en-US" sz="2200" dirty="0" smtClean="0"/>
              <a:t>activity</a:t>
            </a:r>
          </a:p>
          <a:p>
            <a:pPr lvl="1"/>
            <a:r>
              <a:rPr lang="en-US" sz="2200" dirty="0" smtClean="0"/>
              <a:t>builds community </a:t>
            </a:r>
            <a:endParaRPr lang="en-US" sz="2200" dirty="0"/>
          </a:p>
          <a:p>
            <a:pPr lvl="1"/>
            <a:r>
              <a:rPr lang="en-US" sz="2200" dirty="0" smtClean="0"/>
              <a:t>strengthens </a:t>
            </a:r>
            <a:r>
              <a:rPr lang="en-US" sz="2200" dirty="0"/>
              <a:t>self- </a:t>
            </a:r>
            <a:r>
              <a:rPr lang="en-US" sz="2200" dirty="0" smtClean="0"/>
              <a:t>esteem</a:t>
            </a:r>
          </a:p>
          <a:p>
            <a:pPr marL="2286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228600" lvl="1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elderly 1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21" t="26651" r="19828" b="7854"/>
          <a:stretch/>
        </p:blipFill>
        <p:spPr>
          <a:xfrm>
            <a:off x="5707528" y="2495176"/>
            <a:ext cx="2812263" cy="19722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88470" y="3762865"/>
            <a:ext cx="5319057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§"/>
            </a:pPr>
            <a:r>
              <a:rPr lang="en-US" sz="3200" baseline="30000" dirty="0">
                <a:solidFill>
                  <a:srgbClr val="595959"/>
                </a:solidFill>
              </a:rPr>
              <a:t>Drama therapy also provides the means to create a graceful closure to the final stage of life </a:t>
            </a:r>
            <a:r>
              <a:rPr lang="en-US" sz="3200" baseline="30000" dirty="0" smtClean="0">
                <a:solidFill>
                  <a:srgbClr val="595959"/>
                </a:solidFill>
              </a:rPr>
              <a:t>development</a:t>
            </a:r>
          </a:p>
          <a:p>
            <a:pPr marL="914400" lvl="1" indent="-457200">
              <a:buFont typeface="Wingdings" charset="2"/>
              <a:buChar char="§"/>
            </a:pPr>
            <a:r>
              <a:rPr lang="en-US" sz="3200" baseline="30000" dirty="0" smtClean="0">
                <a:solidFill>
                  <a:srgbClr val="595959"/>
                </a:solidFill>
              </a:rPr>
              <a:t> theatre </a:t>
            </a:r>
            <a:r>
              <a:rPr lang="en-US" sz="3200" baseline="30000" dirty="0">
                <a:solidFill>
                  <a:srgbClr val="595959"/>
                </a:solidFill>
              </a:rPr>
              <a:t>games, enactments, storytelling and </a:t>
            </a:r>
            <a:r>
              <a:rPr lang="en-US" sz="3200" baseline="30000" dirty="0" smtClean="0">
                <a:solidFill>
                  <a:srgbClr val="595959"/>
                </a:solidFill>
              </a:rPr>
              <a:t>poetry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8470" y="5601262"/>
            <a:ext cx="80234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sz="2800" baseline="30000" dirty="0" smtClean="0">
                <a:solidFill>
                  <a:schemeClr val="accent1">
                    <a:lumMod val="75000"/>
                  </a:schemeClr>
                </a:solidFill>
              </a:rPr>
              <a:t>Drama </a:t>
            </a:r>
            <a:r>
              <a:rPr lang="en-US" sz="2800" baseline="30000" dirty="0">
                <a:solidFill>
                  <a:schemeClr val="accent1">
                    <a:lumMod val="75000"/>
                  </a:schemeClr>
                </a:solidFill>
              </a:rPr>
              <a:t>therapy provides a venue for reminiscing, life review, opportunities to acknowledge life’s achievements and possible conclusion for what is incomplete and needs to be finished.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7396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2824</TotalTime>
  <Words>1116</Words>
  <Application>Microsoft Office PowerPoint</Application>
  <PresentationFormat>On-screen Show (4:3)</PresentationFormat>
  <Paragraphs>135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Advantage</vt:lpstr>
      <vt:lpstr>Drama Therapy</vt:lpstr>
      <vt:lpstr>What is Drama Therapy</vt:lpstr>
      <vt:lpstr>PowerPoint Presentation</vt:lpstr>
      <vt:lpstr>Who Can It Help</vt:lpstr>
      <vt:lpstr>Children and Adolescents</vt:lpstr>
      <vt:lpstr>PowerPoint Presentation</vt:lpstr>
      <vt:lpstr>The Addicts Population</vt:lpstr>
      <vt:lpstr>PowerPoint Presentation</vt:lpstr>
      <vt:lpstr>The Geriatric Population</vt:lpstr>
      <vt:lpstr>PowerPoint Presentation</vt:lpstr>
      <vt:lpstr>What is A Drama Therapist</vt:lpstr>
      <vt:lpstr>PowerPoint Presentation</vt:lpstr>
      <vt:lpstr>Accredited Schools &amp; Alternative Training Programs in the United States</vt:lpstr>
      <vt:lpstr>Related Sites</vt:lpstr>
      <vt:lpstr>The Experience</vt:lpstr>
      <vt:lpstr>Works Cited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Drama Therapy</dc:title>
  <dc:creator>Alina Holley</dc:creator>
  <cp:lastModifiedBy>Melissa L. Hudler</cp:lastModifiedBy>
  <cp:revision>24</cp:revision>
  <dcterms:created xsi:type="dcterms:W3CDTF">2015-05-12T20:01:16Z</dcterms:created>
  <dcterms:modified xsi:type="dcterms:W3CDTF">2015-05-15T14:29:55Z</dcterms:modified>
</cp:coreProperties>
</file>